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18"/>
  </p:notesMasterIdLst>
  <p:handoutMasterIdLst>
    <p:handoutMasterId r:id="rId19"/>
  </p:handoutMasterIdLst>
  <p:sldIdLst>
    <p:sldId id="257" r:id="rId2"/>
    <p:sldId id="258" r:id="rId3"/>
    <p:sldId id="260" r:id="rId4"/>
    <p:sldId id="271" r:id="rId5"/>
    <p:sldId id="272" r:id="rId6"/>
    <p:sldId id="268" r:id="rId7"/>
    <p:sldId id="269" r:id="rId8"/>
    <p:sldId id="273" r:id="rId9"/>
    <p:sldId id="274" r:id="rId10"/>
    <p:sldId id="275" r:id="rId11"/>
    <p:sldId id="276" r:id="rId12"/>
    <p:sldId id="277" r:id="rId13"/>
    <p:sldId id="278" r:id="rId14"/>
    <p:sldId id="264" r:id="rId15"/>
    <p:sldId id="26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000" autoAdjust="0"/>
  </p:normalViewPr>
  <p:slideViewPr>
    <p:cSldViewPr snapToGrid="0">
      <p:cViewPr varScale="1">
        <p:scale>
          <a:sx n="49" d="100"/>
          <a:sy n="49" d="100"/>
        </p:scale>
        <p:origin x="258"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smtClean="0">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smtClean="0">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smtClean="0">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t>
        <a:bodyPr/>
        <a:lstStyle/>
        <a:p>
          <a:endParaRPr lang="en-US"/>
        </a:p>
      </dgm:t>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t>
        <a:bodyPr/>
        <a:lstStyle/>
        <a:p>
          <a:endParaRPr lang="en-US"/>
        </a:p>
      </dgm:t>
    </dgm:pt>
    <dgm:pt modelId="{F7F59217-00A7-4A1B-8F82-39F38A6A48C7}" type="pres">
      <dgm:prSet presAssocID="{90A71FF5-6BA7-4ED1-A571-AE50DBAB84BF}" presName="circ2" presStyleLbl="vennNode1" presStyleIdx="1" presStyleCnt="3"/>
      <dgm:spPr/>
      <dgm:t>
        <a:bodyPr/>
        <a:lstStyle/>
        <a:p>
          <a:endParaRPr lang="en-US"/>
        </a:p>
      </dgm:t>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t>
        <a:bodyPr/>
        <a:lstStyle/>
        <a:p>
          <a:endParaRPr lang="en-US"/>
        </a:p>
      </dgm:t>
    </dgm:pt>
    <dgm:pt modelId="{208ADFAC-1E66-4D83-95FD-0DDF6D605D87}" type="pres">
      <dgm:prSet presAssocID="{3029F4A6-E664-4B44-951F-D45AB97F9D0F}" presName="circ3" presStyleLbl="vennNode1" presStyleIdx="2" presStyleCnt="3"/>
      <dgm:spPr/>
      <dgm:t>
        <a:bodyPr/>
        <a:lstStyle/>
        <a:p>
          <a:endParaRPr lang="en-US"/>
        </a:p>
      </dgm:t>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t>
        <a:bodyPr/>
        <a:lstStyle/>
        <a:p>
          <a:endParaRPr lang="en-US"/>
        </a:p>
      </dgm:t>
    </dgm:pt>
  </dgm:ptLst>
  <dgm:cxnLst>
    <dgm:cxn modelId="{F7FA6D72-E170-4398-BE33-2053B6765F51}" srcId="{CDE7BC88-48B3-408E-BB9D-ED1B2A4A1338}" destId="{0DC78887-C93C-4003-A5E9-B9C1831B58C3}" srcOrd="0" destOrd="0" parTransId="{BA2812CA-4521-4859-B8C0-0D2722CABC67}" sibTransId="{78DE4075-4485-41FD-90CE-4450BAC70F4E}"/>
    <dgm:cxn modelId="{396A8A04-4B51-4043-95B5-BDE9D49BD285}" type="presOf" srcId="{90A71FF5-6BA7-4ED1-A571-AE50DBAB84BF}" destId="{F7F59217-00A7-4A1B-8F82-39F38A6A48C7}" srcOrd="0" destOrd="0" presId="urn:microsoft.com/office/officeart/2005/8/layout/venn1"/>
    <dgm:cxn modelId="{6B413D50-4887-41C6-9280-CFD020A575C2}" type="presOf" srcId="{3029F4A6-E664-4B44-951F-D45AB97F9D0F}" destId="{43C1576B-98C1-4153-8A47-3375425CB13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5DF57A36-DE11-4EC0-96AC-36ACA32E1CD6}" srcId="{CDE7BC88-48B3-408E-BB9D-ED1B2A4A1338}" destId="{3029F4A6-E664-4B44-951F-D45AB97F9D0F}" srcOrd="2" destOrd="0" parTransId="{D70E5786-11AD-490C-94E0-EC0D9CCE029C}" sibTransId="{F8774D16-C260-4B65-A7D2-21DC83FBA10D}"/>
    <dgm:cxn modelId="{E320AFC2-D3AA-49C3-8B65-87ED4F42E729}" type="presOf" srcId="{90A71FF5-6BA7-4ED1-A571-AE50DBAB84BF}" destId="{A52A1EAD-2390-48BA-9A61-8B666F9EC850}" srcOrd="1"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B656F59D-8377-4F9B-BA8A-40B80645BF46}" type="presOf" srcId="{3029F4A6-E664-4B44-951F-D45AB97F9D0F}" destId="{208ADFAC-1E66-4D83-95FD-0DDF6D605D87}"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6F3F9D0-804D-4921-A18E-A46014516323}" type="presOf" srcId="{CDE7BC88-48B3-408E-BB9D-ED1B2A4A1338}" destId="{8DB09DD8-5B22-4E4A-AD5A-596EEB424EF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ảnh quá nhiễu thì sẽ không nhận dạng được </a:t>
          </a:r>
          <a:endParaRPr lang="en-US" sz="27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chữ viết liền nhau thì nó không nhận dạng được</a:t>
          </a:r>
          <a:endParaRPr lang="en-US" sz="27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 Hiện chỉ nhận dạng được chữ print </a:t>
          </a:r>
          <a:endParaRPr lang="en-US" sz="27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11/16/2020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11/16/2020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smtClean="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 là gì?</a:t>
            </a:r>
            <a:r>
              <a:rPr lang="en-US" sz="1200" kern="1200" smtClean="0">
                <a:solidFill>
                  <a:schemeClr val="tx1"/>
                </a:solidFill>
                <a:effectLst/>
                <a:latin typeface="+mn-lt"/>
                <a:ea typeface="+mn-ea"/>
                <a:cs typeface="+mn-cs"/>
              </a:rPr>
              <a:t> – Với sự bùng nổ của lĩnh vực </a:t>
            </a:r>
            <a:r>
              <a:rPr lang="en-US" sz="1200" u="sng" kern="1200" smtClean="0">
                <a:solidFill>
                  <a:schemeClr val="tx1"/>
                </a:solidFill>
                <a:effectLst/>
                <a:latin typeface="+mn-lt"/>
                <a:ea typeface="+mn-ea"/>
                <a:cs typeface="+mn-cs"/>
                <a:hlinkClick r:id="rId3"/>
              </a:rPr>
              <a:t>Trí Tuệ Nhân Tạo – A.I.</a:t>
            </a:r>
            <a:r>
              <a:rPr lang="en-US" sz="1200" kern="1200" smtClean="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smtClean="0">
                <a:solidFill>
                  <a:schemeClr val="tx1"/>
                </a:solidFill>
                <a:effectLst/>
                <a:latin typeface="+mn-lt"/>
                <a:ea typeface="+mn-ea"/>
                <a:cs typeface="+mn-cs"/>
                <a:hlinkClick r:id="rId4"/>
              </a:rPr>
              <a:t>TensorFlow</a:t>
            </a:r>
            <a:r>
              <a:rPr lang="en-US" sz="1200" kern="1200" smtClean="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a:t>
            </a:r>
            <a:r>
              <a:rPr lang="en-US" sz="1200" kern="1200" smtClean="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 </a:t>
            </a:r>
          </a:p>
          <a:p>
            <a:pPr lvl="0"/>
            <a:r>
              <a:rPr lang="en-US" sz="1200" kern="1200" smtClean="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smtClean="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smtClean="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smtClean="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smtClean="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smtClean="0">
                <a:solidFill>
                  <a:schemeClr val="tx1"/>
                </a:solidFill>
                <a:effectLst/>
                <a:latin typeface="+mn-lt"/>
                <a:ea typeface="+mn-ea"/>
                <a:cs typeface="+mn-cs"/>
              </a:rPr>
              <a:t>numpy</a:t>
            </a:r>
            <a:r>
              <a:rPr lang="en-US" sz="1200" kern="1200" smtClean="0">
                <a:solidFill>
                  <a:schemeClr val="tx1"/>
                </a:solidFill>
                <a:effectLst/>
                <a:latin typeface="+mn-lt"/>
                <a:ea typeface="+mn-ea"/>
                <a:cs typeface="+mn-cs"/>
              </a:rPr>
              <a:t> để tạo một số dữ liệu ngẫu nhiên và sử dụng </a:t>
            </a:r>
            <a:r>
              <a:rPr lang="en-US" sz="1200" b="1" kern="1200" smtClean="0">
                <a:solidFill>
                  <a:schemeClr val="tx1"/>
                </a:solidFill>
                <a:effectLst/>
                <a:latin typeface="+mn-lt"/>
                <a:ea typeface="+mn-ea"/>
                <a:cs typeface="+mn-cs"/>
              </a:rPr>
              <a:t>matplotlib</a:t>
            </a:r>
            <a:r>
              <a:rPr lang="en-US" sz="1200" kern="1200" smtClean="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Với Colab, chỉ cần sử dụng </a:t>
            </a:r>
            <a:r>
              <a:rPr lang="en-US" sz="1200" u="sng" kern="1200" smtClean="0">
                <a:solidFill>
                  <a:schemeClr val="tx1"/>
                </a:solidFill>
                <a:effectLst/>
                <a:latin typeface="+mn-lt"/>
                <a:ea typeface="+mn-ea"/>
                <a:cs typeface="+mn-cs"/>
                <a:hlinkClick r:id="rId3"/>
              </a:rPr>
              <a:t>một vài dòng mã</a:t>
            </a:r>
            <a:r>
              <a:rPr lang="en-US" sz="1200" kern="1200" smtClean="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smtClean="0">
                <a:solidFill>
                  <a:schemeClr val="tx1"/>
                </a:solidFill>
                <a:effectLst/>
                <a:latin typeface="+mn-lt"/>
                <a:ea typeface="+mn-ea"/>
                <a:cs typeface="+mn-cs"/>
                <a:hlinkClick r:id="rId4"/>
              </a:rPr>
              <a:t>GPU và TPU</a:t>
            </a:r>
            <a:r>
              <a:rPr lang="en-US" sz="1200" kern="1200" smtClean="0">
                <a:solidFill>
                  <a:schemeClr val="tx1"/>
                </a:solidFill>
                <a:effectLst/>
                <a:latin typeface="+mn-lt"/>
                <a:ea typeface="+mn-ea"/>
                <a:cs typeface="+mn-cs"/>
              </a:rPr>
              <a:t>, cho dù máy tính của bạn sử dụng sức mạnh phần cứng nào. Bạn chỉ cần một trình duyệt.</a:t>
            </a:r>
          </a:p>
          <a:p>
            <a:r>
              <a:rPr lang="en-US" sz="1200" kern="1200" smtClean="0">
                <a:solidFill>
                  <a:schemeClr val="tx1"/>
                </a:solidFill>
                <a:effectLst/>
                <a:latin typeface="+mn-lt"/>
                <a:ea typeface="+mn-ea"/>
                <a:cs typeface="+mn-cs"/>
              </a:rPr>
              <a:t>Colab được sử dụng rộng rãi trong cộng đồng máy học với các ứng dụng như:</a:t>
            </a:r>
          </a:p>
          <a:p>
            <a:pPr lvl="0"/>
            <a:r>
              <a:rPr lang="en-US" sz="1200" kern="1200" smtClean="0">
                <a:solidFill>
                  <a:schemeClr val="tx1"/>
                </a:solidFill>
                <a:effectLst/>
                <a:latin typeface="+mn-lt"/>
                <a:ea typeface="+mn-ea"/>
                <a:cs typeface="+mn-cs"/>
              </a:rPr>
              <a:t>Bắt đầu sử dụng TensorFlow</a:t>
            </a:r>
          </a:p>
          <a:p>
            <a:pPr lvl="0"/>
            <a:r>
              <a:rPr lang="en-US" sz="1200" kern="1200" smtClean="0">
                <a:solidFill>
                  <a:schemeClr val="tx1"/>
                </a:solidFill>
                <a:effectLst/>
                <a:latin typeface="+mn-lt"/>
                <a:ea typeface="+mn-ea"/>
                <a:cs typeface="+mn-cs"/>
              </a:rPr>
              <a:t>Phát triển và huấn luyện mạng nơron</a:t>
            </a:r>
          </a:p>
          <a:p>
            <a:pPr lvl="0"/>
            <a:r>
              <a:rPr lang="en-US" sz="1200" kern="1200" smtClean="0">
                <a:solidFill>
                  <a:schemeClr val="tx1"/>
                </a:solidFill>
                <a:effectLst/>
                <a:latin typeface="+mn-lt"/>
                <a:ea typeface="+mn-ea"/>
                <a:cs typeface="+mn-cs"/>
              </a:rPr>
              <a:t>Thử nghiệm có sử dụng TPU</a:t>
            </a:r>
          </a:p>
          <a:p>
            <a:pPr lvl="0"/>
            <a:r>
              <a:rPr lang="en-US" sz="1200" kern="1200" smtClean="0">
                <a:solidFill>
                  <a:schemeClr val="tx1"/>
                </a:solidFill>
                <a:effectLst/>
                <a:latin typeface="+mn-lt"/>
                <a:ea typeface="+mn-ea"/>
                <a:cs typeface="+mn-cs"/>
              </a:rPr>
              <a:t>Phổ biến nghiên cứu về AI (trí tuệ nhân tạo)</a:t>
            </a:r>
          </a:p>
          <a:p>
            <a:pPr lvl="0"/>
            <a:r>
              <a:rPr lang="en-US" sz="1200" kern="1200" smtClean="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5</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smtClean="0">
                <a:solidFill>
                  <a:schemeClr val="tx1"/>
                </a:solidFill>
                <a:effectLst/>
                <a:latin typeface="+mn-lt"/>
                <a:ea typeface="+mn-ea"/>
                <a:cs typeface="+mn-cs"/>
              </a:rPr>
              <a:t>Bước 4: Đào tạo mẫu</a:t>
            </a:r>
          </a:p>
          <a:p>
            <a:r>
              <a:rPr lang="en-US" sz="1200" kern="1200" smtClean="0">
                <a:solidFill>
                  <a:schemeClr val="tx1"/>
                </a:solidFill>
                <a:effectLst/>
                <a:latin typeface="+mn-lt"/>
                <a:ea typeface="+mn-ea"/>
                <a:cs typeface="+mn-cs"/>
              </a:rPr>
              <a:t>X_train, Y_train là dữ liệu và label cho training set. Tương tự X_val, Y_val là dữ liệu cho validation set.</a:t>
            </a:r>
          </a:p>
          <a:p>
            <a:r>
              <a:rPr lang="en-US" sz="1200" kern="1200" smtClean="0">
                <a:solidFill>
                  <a:schemeClr val="tx1"/>
                </a:solidFill>
                <a:effectLst/>
                <a:latin typeface="+mn-lt"/>
                <a:ea typeface="+mn-ea"/>
                <a:cs typeface="+mn-cs"/>
              </a:rPr>
              <a:t>batch_size: dùng bao nhiêu dữ liệu cho mỗi lần tính và cập nhật hệ số.</a:t>
            </a:r>
          </a:p>
          <a:p>
            <a:r>
              <a:rPr lang="en-US" sz="1200" kern="1200" smtClean="0">
                <a:solidFill>
                  <a:schemeClr val="tx1"/>
                </a:solidFill>
                <a:effectLst/>
                <a:latin typeface="+mn-lt"/>
                <a:ea typeface="+mn-ea"/>
                <a:cs typeface="+mn-cs"/>
              </a:rPr>
              <a:t>một epoch được tính là khi đưa hết tất cả dữ liệu vào mạng neural network 1 lần.</a:t>
            </a:r>
          </a:p>
          <a:p>
            <a:r>
              <a:rPr lang="en-US" sz="1200" kern="1200" smtClean="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smtClean="0">
                <a:solidFill>
                  <a:schemeClr val="tx1"/>
                </a:solidFill>
                <a:effectLst/>
                <a:latin typeface="+mn-lt"/>
                <a:ea typeface="+mn-ea"/>
                <a:cs typeface="+mn-cs"/>
              </a:rPr>
              <a:t>loss: giá trị của hàm mất mát cho dữ liệu đào tạo</a:t>
            </a:r>
          </a:p>
          <a:p>
            <a:pPr lvl="0"/>
            <a:r>
              <a:rPr lang="en-US" sz="1200" kern="1200" smtClean="0">
                <a:solidFill>
                  <a:schemeClr val="tx1"/>
                </a:solidFill>
                <a:effectLst/>
                <a:latin typeface="+mn-lt"/>
                <a:ea typeface="+mn-ea"/>
                <a:cs typeface="+mn-cs"/>
              </a:rPr>
              <a:t>accuracy: độ chính xác cho dữ liệu đào tạo</a:t>
            </a:r>
          </a:p>
          <a:p>
            <a:pPr lvl="0"/>
            <a:r>
              <a:rPr lang="en-US" sz="1200" kern="1200" smtClean="0">
                <a:solidFill>
                  <a:schemeClr val="tx1"/>
                </a:solidFill>
                <a:effectLst/>
                <a:latin typeface="+mn-lt"/>
                <a:ea typeface="+mn-ea"/>
                <a:cs typeface="+mn-cs"/>
              </a:rPr>
              <a:t>val_loss: giá trị của hàm mất mát cho dữ liệu kiểm tra</a:t>
            </a:r>
          </a:p>
          <a:p>
            <a:pPr lvl="0"/>
            <a:r>
              <a:rPr lang="en-US" sz="1200" kern="1200" smtClean="0">
                <a:solidFill>
                  <a:schemeClr val="tx1"/>
                </a:solidFill>
                <a:effectLst/>
                <a:latin typeface="+mn-lt"/>
                <a:ea typeface="+mn-ea"/>
                <a:cs typeface="+mn-cs"/>
              </a:rPr>
              <a:t>val_accuracy: độ chính xác cho dữ liệu kiểm tra.</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6</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smtClean="0">
                <a:solidFill>
                  <a:schemeClr val="tx1"/>
                </a:solidFill>
                <a:effectLst/>
                <a:latin typeface="+mn-lt"/>
                <a:ea typeface="+mn-ea"/>
                <a:cs typeface="+mn-cs"/>
              </a:rPr>
              <a:t>Nhận dạng các chữ viết có trong ảnh</a:t>
            </a:r>
          </a:p>
          <a:p>
            <a:r>
              <a:rPr lang="en-US" sz="1200" kern="1200" smtClean="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smtClean="0">
                <a:solidFill>
                  <a:schemeClr val="tx1"/>
                </a:solidFill>
                <a:effectLst/>
                <a:latin typeface="+mn-lt"/>
                <a:ea typeface="+mn-ea"/>
                <a:cs typeface="+mn-cs"/>
              </a:rPr>
              <a:t>Chuyển đổi từ hệ màu BGR sang màu xám</a:t>
            </a:r>
          </a:p>
          <a:p>
            <a:pPr lvl="0"/>
            <a:r>
              <a:rPr lang="en-US" sz="1200" kern="1200" smtClean="0">
                <a:solidFill>
                  <a:schemeClr val="tx1"/>
                </a:solidFill>
                <a:effectLst/>
                <a:latin typeface="+mn-lt"/>
                <a:ea typeface="+mn-ea"/>
                <a:cs typeface="+mn-cs"/>
              </a:rPr>
              <a:t>Giảm nhiễu bằng Gaussian</a:t>
            </a:r>
          </a:p>
          <a:p>
            <a:pPr lvl="0"/>
            <a:r>
              <a:rPr lang="en-US" sz="1200" kern="1200" smtClean="0">
                <a:solidFill>
                  <a:schemeClr val="tx1"/>
                </a:solidFill>
                <a:effectLst/>
                <a:latin typeface="+mn-lt"/>
                <a:ea typeface="+mn-ea"/>
                <a:cs typeface="+mn-cs"/>
              </a:rPr>
              <a:t>Dùng threshold chuyển về ảnh binary</a:t>
            </a:r>
          </a:p>
          <a:p>
            <a:pPr lvl="0"/>
            <a:r>
              <a:rPr lang="en-US" sz="1200" kern="1200" smtClean="0">
                <a:solidFill>
                  <a:schemeClr val="tx1"/>
                </a:solidFill>
                <a:effectLst/>
                <a:latin typeface="+mn-lt"/>
                <a:ea typeface="+mn-ea"/>
                <a:cs typeface="+mn-cs"/>
              </a:rPr>
              <a:t>Tìm contour và vẽ bouding box</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7</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84294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11</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smtClean="0"/>
              <a:t>Click to edit Master title style</a:t>
            </a:r>
            <a:endParaRPr lang="en-US" noProof="0"/>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smtClean="0"/>
              <a:t>Click to edit Master title style</a:t>
            </a:r>
            <a:endParaRPr lang="en-US" noProof="0"/>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smtClean="0"/>
              <a:t>Click to edit Master title style</a:t>
            </a:r>
            <a:endParaRPr lang="en-US" noProof="0"/>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xmlns=""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smtClean="0">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smtClean="0">
                <a:latin typeface="Times New Roman" panose="02020603050405020304" pitchFamily="18" charset="0"/>
                <a:ea typeface="Calibri" panose="020F0502020204030204" pitchFamily="34" charset="0"/>
              </a:rPr>
              <a:t>				Lê </a:t>
            </a:r>
            <a:r>
              <a:rPr lang="en-US">
                <a:latin typeface="Times New Roman" panose="02020603050405020304" pitchFamily="18" charset="0"/>
                <a:ea typeface="Calibri" panose="020F0502020204030204" pitchFamily="34" charset="0"/>
              </a:rPr>
              <a:t>Thị Kim Hoàng - 43.01.103.018 </a:t>
            </a:r>
            <a:endParaRPr lang="en-US"/>
          </a:p>
        </p:txBody>
      </p:sp>
    </p:spTree>
    <p:extLst>
      <p:ext uri="{BB962C8B-B14F-4D97-AF65-F5344CB8AC3E}">
        <p14:creationId xmlns:p14="http://schemas.microsoft.com/office/powerpoint/2010/main" val="2013043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smtClean="0">
                <a:latin typeface="Times New Roman" panose="02020603050405020304" pitchFamily="18" charset="0"/>
                <a:cs typeface="Times New Roman" panose="02020603050405020304" pitchFamily="18" charset="0"/>
              </a:rPr>
              <a:t>a) Giao </a:t>
            </a:r>
            <a:r>
              <a:rPr lang="en-US">
                <a:latin typeface="Times New Roman" panose="02020603050405020304" pitchFamily="18" charset="0"/>
                <a:cs typeface="Times New Roman" panose="02020603050405020304" pitchFamily="18" charset="0"/>
              </a:rPr>
              <a:t>diện màn hình chính</a:t>
            </a:r>
            <a:endParaRPr lang="en-US">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10</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smtClean="0">
                <a:latin typeface="Times New Roman" panose="02020603050405020304" pitchFamily="18" charset="0"/>
                <a:cs typeface="Times New Roman" panose="02020603050405020304" pitchFamily="18" charset="0"/>
              </a:rPr>
              <a:t>b) Thao </a:t>
            </a:r>
            <a:r>
              <a:rPr lang="en-US" sz="3200">
                <a:latin typeface="Times New Roman" panose="02020603050405020304" pitchFamily="18" charset="0"/>
                <a:cs typeface="Times New Roman" panose="02020603050405020304" pitchFamily="18" charset="0"/>
              </a:rPr>
              <a:t>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11</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12</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13</a:t>
            </a:fld>
            <a:endParaRPr lang="en-US" noProof="0"/>
          </a:p>
        </p:txBody>
      </p:sp>
    </p:spTree>
    <p:extLst>
      <p:ext uri="{BB962C8B-B14F-4D97-AF65-F5344CB8AC3E}">
        <p14:creationId xmlns:p14="http://schemas.microsoft.com/office/powerpoint/2010/main" val="3492927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smtClean="0">
                <a:solidFill>
                  <a:schemeClr val="tx1"/>
                </a:solidFill>
                <a:latin typeface="Times New Roman" panose="02020603050405020304" pitchFamily="18" charset="0"/>
                <a:cs typeface="Times New Roman" panose="02020603050405020304" pitchFamily="18" charset="0"/>
              </a:rPr>
              <a:t>Video Demo</a:t>
            </a:r>
            <a:endParaRPr lang="en-US" sz="3600" b="1" noProof="1">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14</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smtClean="0">
                <a:solidFill>
                  <a:srgbClr val="FF0000"/>
                </a:solidFill>
                <a:latin typeface="Times New Roman" panose="02020603050405020304" pitchFamily="18" charset="0"/>
                <a:cs typeface="Times New Roman" panose="02020603050405020304" pitchFamily="18" charset="0"/>
              </a:rPr>
              <a:t>Hạn chế</a:t>
            </a:r>
            <a:endParaRPr lang="en-US" sz="360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15</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a:t>
            </a:r>
            <a:r>
              <a:rPr lang="vi-VN" sz="2800">
                <a:solidFill>
                  <a:srgbClr val="000000"/>
                </a:solidFill>
                <a:latin typeface="Times New Roman" panose="02020603050405020304" pitchFamily="18" charset="0"/>
                <a:cs typeface="Times New Roman" panose="02020603050405020304" pitchFamily="18" charset="0"/>
              </a:rPr>
              <a:t>: </a:t>
            </a:r>
            <a:endParaRPr lang="en-US" sz="2800" smtClean="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xmlns=""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xmlns=""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smtClean="0">
                <a:solidFill>
                  <a:schemeClr val="accent4"/>
                </a:solidFill>
                <a:latin typeface="Times New Roman" panose="02020603050405020304" pitchFamily="18" charset="0"/>
                <a:cs typeface="Times New Roman" panose="02020603050405020304" pitchFamily="18" charset="0"/>
              </a:rPr>
              <a:t>Xin cảm ơn thầy và các bạn đã lắng nghe!</a:t>
            </a:r>
            <a:endParaRPr lang="en-US" sz="3800" b="1">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mtClean="0">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Nhằm </a:t>
            </a:r>
            <a:r>
              <a:rPr lang="en-US" sz="2000">
                <a:latin typeface="Times New Roman" panose="02020603050405020304" pitchFamily="18" charset="0"/>
                <a:cs typeface="Times New Roman" panose="02020603050405020304" pitchFamily="18" charset="0"/>
              </a:rPr>
              <a:t>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a:t>
            </a:r>
            <a:r>
              <a:rPr lang="en-US" sz="2000">
                <a:latin typeface="Times New Roman" panose="02020603050405020304" pitchFamily="18" charset="0"/>
                <a:cs typeface="Times New Roman" panose="02020603050405020304" pitchFamily="18" charset="0"/>
              </a:rPr>
              <a:t>chương </a:t>
            </a:r>
            <a:r>
              <a:rPr lang="en-US" sz="2000" smtClean="0">
                <a:latin typeface="Times New Roman" panose="02020603050405020304" pitchFamily="18" charset="0"/>
                <a:cs typeface="Times New Roman" panose="02020603050405020304" pitchFamily="18" charset="0"/>
              </a:rPr>
              <a:t>trình</a:t>
            </a:r>
          </a:p>
          <a:p>
            <a:pPr marL="811213" lvl="3" indent="0">
              <a:buNone/>
            </a:pPr>
            <a:endParaRPr lang="en-US" sz="200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Tại sao lại chọn chữ viết tay?</a:t>
            </a:r>
          </a:p>
          <a:p>
            <a:pPr lvl="3"/>
            <a:r>
              <a:rPr lang="en-US" sz="2000" smtClean="0">
                <a:latin typeface="Times New Roman" panose="02020603050405020304" pitchFamily="18" charset="0"/>
                <a:cs typeface="Times New Roman" panose="02020603050405020304" pitchFamily="18" charset="0"/>
              </a:rPr>
              <a:t>Vì </a:t>
            </a:r>
            <a:r>
              <a:rPr lang="en-US" sz="2000">
                <a:latin typeface="Times New Roman" panose="02020603050405020304" pitchFamily="18" charset="0"/>
                <a:cs typeface="Times New Roman" panose="02020603050405020304" pitchFamily="18" charset="0"/>
              </a:rPr>
              <a:t>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a:t>
            </a:r>
            <a:r>
              <a:rPr lang="en-US" sz="2000">
                <a:latin typeface="Times New Roman" panose="02020603050405020304" pitchFamily="18" charset="0"/>
                <a:cs typeface="Times New Roman" panose="02020603050405020304" pitchFamily="18" charset="0"/>
              </a:rPr>
              <a:t>điển</a:t>
            </a:r>
            <a:r>
              <a:rPr lang="en-US" sz="200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xmlns=""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smtClean="0">
                <a:solidFill>
                  <a:srgbClr val="0070C0"/>
                </a:solidFill>
                <a:latin typeface="Times New Roman" panose="02020603050405020304" pitchFamily="18" charset="0"/>
                <a:cs typeface="Times New Roman" panose="02020603050405020304" pitchFamily="18" charset="0"/>
              </a:rPr>
              <a:t>Lý do chọn đề tài</a:t>
            </a:r>
            <a:endParaRPr lang="en-US" b="1" i="1">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smtClean="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smtClean="0">
                <a:solidFill>
                  <a:srgbClr val="000000"/>
                </a:solidFill>
                <a:latin typeface="Times New Roman" panose="02020603050405020304" pitchFamily="18" charset="0"/>
                <a:cs typeface="Times New Roman" panose="02020603050405020304" pitchFamily="18" charset="0"/>
              </a:rPr>
              <a:t>Ứng dụng:</a:t>
            </a:r>
            <a:br>
              <a:rPr lang="en-US" sz="2000" smtClean="0">
                <a:solidFill>
                  <a:srgbClr val="000000"/>
                </a:solidFill>
                <a:latin typeface="Times New Roman" panose="02020603050405020304" pitchFamily="18" charset="0"/>
                <a:cs typeface="Times New Roman" panose="02020603050405020304" pitchFamily="18" charset="0"/>
              </a:rPr>
            </a:br>
            <a:r>
              <a:rPr lang="en-US" sz="2000" smtClean="0">
                <a:solidFill>
                  <a:srgbClr val="000000"/>
                </a:solidFill>
                <a:latin typeface="Times New Roman" panose="02020603050405020304" pitchFamily="18" charset="0"/>
                <a:cs typeface="Times New Roman" panose="02020603050405020304" pitchFamily="18" charset="0"/>
              </a:rPr>
              <a:t>	</a:t>
            </a:r>
            <a:r>
              <a:rPr lang="vi-VN" sz="2000" smtClean="0">
                <a:solidFill>
                  <a:srgbClr val="000000"/>
                </a:solidFill>
                <a:latin typeface="Times New Roman" panose="02020603050405020304" pitchFamily="18" charset="0"/>
                <a:cs typeface="Times New Roman" panose="02020603050405020304" pitchFamily="18" charset="0"/>
              </a:rPr>
              <a:t>Có </a:t>
            </a:r>
            <a:r>
              <a:rPr lang="vi-VN" sz="2000">
                <a:solidFill>
                  <a:srgbClr val="000000"/>
                </a:solidFill>
                <a:latin typeface="Times New Roman" panose="02020603050405020304" pitchFamily="18" charset="0"/>
                <a:cs typeface="Times New Roman" panose="02020603050405020304" pitchFamily="18" charset="0"/>
              </a:rPr>
              <a:t>thể nói ứng dụng cơ bản là biến chữ viết </a:t>
            </a:r>
            <a:r>
              <a:rPr lang="vi-VN" sz="2000">
                <a:solidFill>
                  <a:srgbClr val="000000"/>
                </a:solidFill>
                <a:latin typeface="Times New Roman" panose="02020603050405020304" pitchFamily="18" charset="0"/>
                <a:cs typeface="Times New Roman" panose="02020603050405020304" pitchFamily="18" charset="0"/>
              </a:rPr>
              <a:t>tay </a:t>
            </a:r>
            <a:r>
              <a:rPr lang="vi-VN" sz="2000" smtClean="0">
                <a:solidFill>
                  <a:srgbClr val="000000"/>
                </a:solidFill>
                <a:latin typeface="Times New Roman" panose="02020603050405020304" pitchFamily="18" charset="0"/>
                <a:cs typeface="Times New Roman" panose="02020603050405020304" pitchFamily="18" charset="0"/>
              </a:rPr>
              <a:t>thành</a:t>
            </a:r>
            <a:r>
              <a:rPr lang="en-US" sz="2000" smtClean="0">
                <a:solidFill>
                  <a:srgbClr val="000000"/>
                </a:solidFill>
                <a:latin typeface="Times New Roman" panose="02020603050405020304" pitchFamily="18" charset="0"/>
                <a:cs typeface="Times New Roman" panose="02020603050405020304" pitchFamily="18" charset="0"/>
              </a:rPr>
              <a:t> </a:t>
            </a:r>
            <a:r>
              <a:rPr lang="en-US" sz="200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smtClean="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xmlns=""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a:t>
            </a:r>
            <a:r>
              <a:rPr lang="en-US" sz="2000">
                <a:latin typeface="Times New Roman" panose="02020603050405020304" pitchFamily="18" charset="0"/>
                <a:cs typeface="Times New Roman" panose="02020603050405020304" pitchFamily="18" charset="0"/>
              </a:rPr>
              <a:t>neural </a:t>
            </a:r>
            <a:r>
              <a:rPr lang="en-US" sz="2000" smtClean="0">
                <a:latin typeface="Times New Roman" panose="02020603050405020304" pitchFamily="18" charset="0"/>
                <a:cs typeface="Times New Roman" panose="02020603050405020304" pitchFamily="18" charset="0"/>
              </a:rPr>
              <a:t>network.</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cho phép các lập trình viên tạo ra dataflow graph, cấu trúc mô tả làm thế nào dữ liệu có thể di chuyển qua 1 biểu đồ, hay 1 sê-ri các node đang </a:t>
            </a:r>
            <a:r>
              <a:rPr lang="en-US" sz="2000">
                <a:latin typeface="Times New Roman" panose="02020603050405020304" pitchFamily="18" charset="0"/>
                <a:cs typeface="Times New Roman" panose="02020603050405020304" pitchFamily="18" charset="0"/>
              </a:rPr>
              <a:t>xử </a:t>
            </a:r>
            <a:r>
              <a:rPr lang="en-US" sz="2000" smtClean="0">
                <a:latin typeface="Times New Roman" panose="02020603050405020304" pitchFamily="18" charset="0"/>
                <a:cs typeface="Times New Roman" panose="02020603050405020304" pitchFamily="18" charset="0"/>
              </a:rPr>
              <a:t>lý.</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cung cấp tất cả những điều này cho lập trình viên theo phương thức của ngôn ngữ Python</a:t>
            </a:r>
            <a:r>
              <a:rPr lang="en-US" sz="2000">
                <a:latin typeface="Times New Roman" panose="02020603050405020304" pitchFamily="18" charset="0"/>
                <a:cs typeface="Times New Roman" panose="02020603050405020304" pitchFamily="18" charset="0"/>
              </a:rPr>
              <a:t>. </a:t>
            </a:r>
            <a:endParaRPr lang="en-US" sz="2000" smtClean="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t/>
            </a:r>
            <a:b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smtClean="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smtClean="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smtClean="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smtClean="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smtClean="0">
                <a:ln>
                  <a:noFill/>
                </a:ln>
                <a:solidFill>
                  <a:schemeClr val="tx1"/>
                </a:solidFill>
                <a:effectLst/>
                <a:latin typeface="Times New Roman" panose="02020603050405020304" pitchFamily="18" charset="0"/>
                <a:ea typeface="Gill Sans MT" charset="0"/>
                <a:cs typeface="Times New Roman" panose="02020603050405020304" pitchFamily="18" charset="0"/>
              </a:rPr>
              <a:t> </a:t>
            </a:r>
            <a: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a:t>
            </a:r>
            <a:r>
              <a:rPr lang="en-US" sz="3000" b="1">
                <a:solidFill>
                  <a:srgbClr val="FF0000"/>
                </a:solidFill>
                <a:latin typeface="Times New Roman" panose="02020603050405020304" pitchFamily="18" charset="0"/>
                <a:cs typeface="Times New Roman" panose="02020603050405020304" pitchFamily="18" charset="0"/>
              </a:rPr>
              <a:t>toán </a:t>
            </a:r>
            <a:r>
              <a:rPr lang="en-US" sz="3000" b="1" smtClean="0">
                <a:solidFill>
                  <a:srgbClr val="FF0000"/>
                </a:solidFill>
                <a:latin typeface="Times New Roman" panose="02020603050405020304" pitchFamily="18" charset="0"/>
                <a:cs typeface="Times New Roman" panose="02020603050405020304" pitchFamily="18" charset="0"/>
              </a:rPr>
              <a:t>Classification</a:t>
            </a:r>
            <a:endParaRPr lang="en-US" sz="3000" b="1">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a:t>
            </a:r>
            <a:r>
              <a:rPr lang="en-US" sz="2800">
                <a:latin typeface="Times New Roman" panose="02020603050405020304" pitchFamily="18" charset="0"/>
                <a:cs typeface="Times New Roman" panose="02020603050405020304" pitchFamily="18" charset="0"/>
              </a:rPr>
              <a:t>thiết </a:t>
            </a:r>
            <a:r>
              <a:rPr lang="en-US" sz="2800" noProof="1" smtClean="0">
                <a:latin typeface="Times New Roman" panose="02020603050405020304" pitchFamily="18" charset="0"/>
                <a:cs typeface="Times New Roman" panose="02020603050405020304" pitchFamily="18" charset="0"/>
              </a:rPr>
              <a:t>. </a:t>
            </a:r>
            <a:endParaRPr lang="en-US" sz="2800" noProof="1">
              <a:latin typeface="Times New Roman" panose="02020603050405020304" pitchFamily="18" charset="0"/>
              <a:cs typeface="Times New Roman" panose="02020603050405020304" pitchFamily="18" charset="0"/>
            </a:endParaRP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5</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dữ liệu EMNIST và kiểm tra dữ liệu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theo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smtClean="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0795 0.00625 L 0.00951 0.40486 " pathEditMode="relative" rAng="0" ptsTypes="AA">
                                      <p:cBhvr>
                                        <p:cTn id="54" dur="2000" fill="hold"/>
                                        <p:tgtEl>
                                          <p:spTgt spid="33"/>
                                        </p:tgtEl>
                                        <p:attrNameLst>
                                          <p:attrName>ppt_x</p:attrName>
                                          <p:attrName>ppt_y</p:attrName>
                                        </p:attrNameLst>
                                      </p:cBhvr>
                                      <p:rCtr x="78" y="19931"/>
                                    </p:animMotion>
                                  </p:childTnLst>
                                </p:cTn>
                              </p:par>
                              <p:par>
                                <p:cTn id="55" presetID="42" presetClass="path" presetSubtype="0" accel="50000" decel="50000" fill="hold" nodeType="withEffect">
                                  <p:stCondLst>
                                    <p:cond delay="0"/>
                                  </p:stCondLst>
                                  <p:childTnLst>
                                    <p:animMotion origin="layout" path="M -2.70833E-6 -1.11111E-6 L 0.00625 0.41158 " pathEditMode="relative" rAng="0" ptsTypes="AA">
                                      <p:cBhvr>
                                        <p:cTn id="56"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a:t>
            </a:r>
            <a:r>
              <a:rPr lang="en-US" sz="2400">
                <a:latin typeface="Times New Roman" panose="02020603050405020304" pitchFamily="18" charset="0"/>
                <a:cs typeface="Times New Roman" panose="02020603050405020304" pitchFamily="18" charset="0"/>
              </a:rPr>
              <a:t>các </a:t>
            </a:r>
            <a:r>
              <a:rPr lang="en-US" sz="2400" smtClean="0">
                <a:latin typeface="Times New Roman" panose="02020603050405020304" pitchFamily="18" charset="0"/>
                <a:cs typeface="Times New Roman" panose="02020603050405020304" pitchFamily="18" charset="0"/>
              </a:rPr>
              <a:t>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6</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smtClean="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smtClean="0">
                <a:ln>
                  <a:noFill/>
                </a:ln>
                <a:solidFill>
                  <a:srgbClr val="0070C0"/>
                </a:solidFill>
                <a:effectLst/>
              </a:rPr>
              <a:t> </a:t>
            </a:r>
            <a:endParaRPr kumimoji="0" lang="en-US" altLang="en-US" sz="2800" b="1" i="1" u="none" strike="noStrike" cap="none" normalizeH="0" baseline="0" smtClean="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Layer </a:t>
            </a:r>
            <a:endPar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tiếp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nhau </a:t>
            </a:r>
            <a:endParaRPr kumimoji="0" lang="en-US" altLang="en-US" sz="2600" b="0" i="1" u="none" strike="noStrike" cap="none" normalizeH="0" baseline="0" smtClean="0">
              <a:ln>
                <a:noFill/>
              </a:ln>
              <a:solidFill>
                <a:srgbClr val="00B0F0"/>
              </a:solidFill>
              <a:effectLst/>
            </a:endParaRPr>
          </a:p>
        </p:txBody>
      </p:sp>
      <p:pic>
        <p:nvPicPr>
          <p:cNvPr id="18" name="Picture 17"/>
          <p:cNvPicPr/>
          <p:nvPr/>
        </p:nvPicPr>
        <p:blipFill>
          <a:blip r:embed="rId4"/>
          <a:stretch>
            <a:fillRect/>
          </a:stretch>
        </p:blipFill>
        <p:spPr>
          <a:xfrm>
            <a:off x="271200" y="2224088"/>
            <a:ext cx="9008987" cy="4510691"/>
          </a:xfrm>
          <a:prstGeom prst="rect">
            <a:avLst/>
          </a:prstGeom>
        </p:spPr>
      </p:pic>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60001" y="1294527"/>
            <a:ext cx="5580000" cy="3600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Nhận dạng các chữ viết có trong ảnh</a:t>
            </a: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253162" y="1264809"/>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7</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0" name="Content Placeholder 9"/>
          <p:cNvPicPr>
            <a:picLocks noGrp="1"/>
          </p:cNvPicPr>
          <p:nvPr>
            <p:ph sz="half" idx="1"/>
          </p:nvPr>
        </p:nvPicPr>
        <p:blipFill>
          <a:blip r:embed="rId3"/>
          <a:stretch>
            <a:fillRect/>
          </a:stretch>
        </p:blipFill>
        <p:spPr>
          <a:xfrm>
            <a:off x="360001" y="2121309"/>
            <a:ext cx="5580000" cy="3856807"/>
          </a:xfrm>
          <a:prstGeom prst="rect">
            <a:avLst/>
          </a:prstGeom>
        </p:spPr>
      </p:pic>
      <p:pic>
        <p:nvPicPr>
          <p:cNvPr id="11" name="Content Placeholder 10"/>
          <p:cNvPicPr>
            <a:picLocks noGrp="1"/>
          </p:cNvPicPr>
          <p:nvPr>
            <p:ph sz="half" idx="2"/>
          </p:nvPr>
        </p:nvPicPr>
        <p:blipFill>
          <a:blip r:embed="rId4"/>
          <a:stretch>
            <a:fillRect/>
          </a:stretch>
        </p:blipFill>
        <p:spPr>
          <a:xfrm>
            <a:off x="6253163" y="2121309"/>
            <a:ext cx="5580062" cy="3856807"/>
          </a:xfrm>
          <a:prstGeom prst="rect">
            <a:avLst/>
          </a:prstGeom>
        </p:spPr>
      </p:pic>
      <p:pic>
        <p:nvPicPr>
          <p:cNvPr id="12" name="Content Placeholder 9"/>
          <p:cNvPicPr>
            <a:picLocks/>
          </p:cNvPicPr>
          <p:nvPr/>
        </p:nvPicPr>
        <p:blipFill>
          <a:blip r:embed="rId3"/>
          <a:stretch>
            <a:fillRect/>
          </a:stretch>
        </p:blipFill>
        <p:spPr>
          <a:xfrm>
            <a:off x="343062" y="360000"/>
            <a:ext cx="11490138" cy="5778000"/>
          </a:xfrm>
          <a:prstGeom prst="rect">
            <a:avLst/>
          </a:prstGeom>
        </p:spPr>
      </p:pic>
      <p:pic>
        <p:nvPicPr>
          <p:cNvPr id="13" name="Content Placeholder 10"/>
          <p:cNvPicPr>
            <a:picLocks/>
          </p:cNvPicPr>
          <p:nvPr/>
        </p:nvPicPr>
        <p:blipFill>
          <a:blip r:embed="rId4"/>
          <a:stretch>
            <a:fillRect/>
          </a:stretch>
        </p:blipFill>
        <p:spPr>
          <a:xfrm>
            <a:off x="343037" y="217542"/>
            <a:ext cx="11049095" cy="6220214"/>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a:t>
            </a:r>
            <a:r>
              <a:rPr lang="en-US" sz="2800">
                <a:latin typeface="Times New Roman" panose="02020603050405020304" pitchFamily="18" charset="0"/>
                <a:cs typeface="Times New Roman" panose="02020603050405020304" pitchFamily="18" charset="0"/>
              </a:rPr>
              <a:t>thiết </a:t>
            </a:r>
            <a:r>
              <a:rPr lang="en-US" sz="2800" noProof="1" smtClean="0">
                <a:latin typeface="Times New Roman" panose="02020603050405020304" pitchFamily="18" charset="0"/>
                <a:cs typeface="Times New Roman" panose="02020603050405020304" pitchFamily="18" charset="0"/>
              </a:rPr>
              <a:t>. </a:t>
            </a:r>
            <a:endParaRPr lang="en-US" sz="2800" noProof="1">
              <a:latin typeface="Times New Roman" panose="02020603050405020304" pitchFamily="18" charset="0"/>
              <a:cs typeface="Times New Roman" panose="02020603050405020304" pitchFamily="18" charset="0"/>
            </a:endParaRP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dữ liệu EMNIST và kiểm tra dữ liệu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theo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smtClean="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6213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0795 0.00625 L 0.00951 0.40486 " pathEditMode="relative" rAng="0" ptsTypes="AA">
                                      <p:cBhvr>
                                        <p:cTn id="54" dur="2000" fill="hold"/>
                                        <p:tgtEl>
                                          <p:spTgt spid="33"/>
                                        </p:tgtEl>
                                        <p:attrNameLst>
                                          <p:attrName>ppt_x</p:attrName>
                                          <p:attrName>ppt_y</p:attrName>
                                        </p:attrNameLst>
                                      </p:cBhvr>
                                      <p:rCtr x="78" y="19931"/>
                                    </p:animMotion>
                                  </p:childTnLst>
                                </p:cTn>
                              </p:par>
                              <p:par>
                                <p:cTn id="55" presetID="42" presetClass="path" presetSubtype="0" accel="50000" decel="50000" fill="hold" nodeType="withEffect">
                                  <p:stCondLst>
                                    <p:cond delay="0"/>
                                  </p:stCondLst>
                                  <p:childTnLst>
                                    <p:animMotion origin="layout" path="M -2.70833E-6 -1.11111E-6 L 0.00625 0.41158 " pathEditMode="relative" rAng="0" ptsTypes="AA">
                                      <p:cBhvr>
                                        <p:cTn id="56"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9</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1150</Words>
  <Application>Microsoft Office PowerPoint</Application>
  <PresentationFormat>Widescreen</PresentationFormat>
  <Paragraphs>144</Paragraphs>
  <Slides>16</Slides>
  <Notes>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Calibri</vt:lpstr>
      <vt:lpstr>Calibri Light</vt:lpstr>
      <vt:lpstr>Courier New</vt:lpstr>
      <vt:lpstr>Gill Sans MT</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Xây dựng một mạng CNN với 5 layers </vt:lpstr>
      <vt:lpstr>Sử dụng OpenCV cho bài toán Object Detection</vt:lpstr>
      <vt:lpstr>PowerPoint Presentation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2020-11-16T09:04:44Z</dcterms:modified>
</cp:coreProperties>
</file>